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265" r:id="rId2"/>
    <p:sldId id="267" r:id="rId3"/>
    <p:sldId id="287" r:id="rId4"/>
    <p:sldId id="262" r:id="rId5"/>
    <p:sldId id="266" r:id="rId6"/>
    <p:sldId id="272" r:id="rId7"/>
    <p:sldId id="269" r:id="rId8"/>
    <p:sldId id="270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283" r:id="rId34"/>
    <p:sldId id="284" r:id="rId35"/>
    <p:sldId id="285" r:id="rId36"/>
    <p:sldId id="286" r:id="rId37"/>
    <p:sldId id="261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15" r:id="rId46"/>
    <p:sldId id="316" r:id="rId47"/>
    <p:sldId id="317" r:id="rId48"/>
    <p:sldId id="319" r:id="rId49"/>
    <p:sldId id="320" r:id="rId50"/>
    <p:sldId id="324" r:id="rId51"/>
    <p:sldId id="326" r:id="rId52"/>
    <p:sldId id="327" r:id="rId53"/>
    <p:sldId id="357" r:id="rId54"/>
    <p:sldId id="358" r:id="rId55"/>
    <p:sldId id="260" r:id="rId56"/>
    <p:sldId id="258" r:id="rId57"/>
    <p:sldId id="346" r:id="rId58"/>
    <p:sldId id="347" r:id="rId59"/>
    <p:sldId id="348" r:id="rId60"/>
    <p:sldId id="349" r:id="rId61"/>
    <p:sldId id="313" r:id="rId62"/>
    <p:sldId id="345" r:id="rId63"/>
    <p:sldId id="344" r:id="rId64"/>
    <p:sldId id="33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Testing</c:v>
                </c:pt>
                <c:pt idx="2">
                  <c:v>Prototyping</c:v>
                </c:pt>
                <c:pt idx="3">
                  <c:v>Parts Acquistion</c:v>
                </c:pt>
                <c:pt idx="4">
                  <c:v>Design</c:v>
                </c:pt>
                <c:pt idx="5">
                  <c:v>Research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10</c:v>
                </c:pt>
                <c:pt idx="2">
                  <c:v>20</c:v>
                </c:pt>
                <c:pt idx="3">
                  <c:v>70</c:v>
                </c:pt>
                <c:pt idx="4">
                  <c:v>90</c:v>
                </c:pt>
                <c:pt idx="5">
                  <c:v>95</c:v>
                </c:pt>
              </c:numCache>
            </c:numRef>
          </c:val>
        </c:ser>
        <c:shape val="box"/>
        <c:axId val="106729472"/>
        <c:axId val="106731008"/>
        <c:axId val="0"/>
      </c:bar3DChart>
      <c:catAx>
        <c:axId val="106729472"/>
        <c:scaling>
          <c:orientation val="minMax"/>
        </c:scaling>
        <c:axPos val="l"/>
        <c:tickLblPos val="nextTo"/>
        <c:crossAx val="106731008"/>
        <c:crosses val="autoZero"/>
        <c:auto val="1"/>
        <c:lblAlgn val="ctr"/>
        <c:lblOffset val="100"/>
      </c:catAx>
      <c:valAx>
        <c:axId val="106731008"/>
        <c:scaling>
          <c:orientation val="minMax"/>
        </c:scaling>
        <c:axPos val="b"/>
        <c:majorGridlines/>
        <c:numFmt formatCode="General" sourceLinked="1"/>
        <c:tickLblPos val="nextTo"/>
        <c:crossAx val="10672947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948BF-E047-48FC-AD78-49667B614D6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2F75D-AD17-4FA8-BCEF-7236306E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note to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4E2CB-A476-4369-8237-76530F959BC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4E2CB-A476-4369-8237-76530F959BC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Hello world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86140-9BB1-4A04-8BD9-C3B3F247C1E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EAE7-BCC8-4045-9CC6-B98BDA9D2A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FC51-1022-4039-8297-079BF90C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Charging Friend</a:t>
            </a:r>
            <a:br>
              <a:rPr lang="en-US" dirty="0" smtClean="0"/>
            </a:br>
            <a:r>
              <a:rPr lang="en-US" dirty="0" smtClean="0"/>
              <a:t>U.C.F.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Group 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Alfred Berrios</a:t>
            </a:r>
          </a:p>
          <a:p>
            <a:pPr algn="ctr">
              <a:buNone/>
            </a:pPr>
            <a:r>
              <a:rPr lang="en-US" dirty="0" smtClean="0"/>
              <a:t>Tristan Byers</a:t>
            </a:r>
          </a:p>
          <a:p>
            <a:pPr algn="ctr">
              <a:buNone/>
            </a:pPr>
            <a:r>
              <a:rPr lang="en-US" dirty="0" smtClean="0"/>
              <a:t>Melanie Cromer</a:t>
            </a:r>
          </a:p>
          <a:p>
            <a:pPr algn="ctr">
              <a:buNone/>
            </a:pPr>
            <a:r>
              <a:rPr lang="en-US" dirty="0" smtClean="0"/>
              <a:t>Michael Matthews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Critical Design Review</a:t>
            </a:r>
          </a:p>
          <a:p>
            <a:pPr algn="ctr">
              <a:buNone/>
            </a:pPr>
            <a:r>
              <a:rPr lang="en-US" sz="3200" b="1" dirty="0" smtClean="0"/>
              <a:t>Fall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119" t="15153" r="17801" b="7401"/>
          <a:stretch>
            <a:fillRect/>
          </a:stretch>
        </p:blipFill>
        <p:spPr bwMode="auto">
          <a:xfrm>
            <a:off x="1524000" y="2286000"/>
            <a:ext cx="563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3810" t="23704" r="7619" b="5185"/>
          <a:stretch>
            <a:fillRect/>
          </a:stretch>
        </p:blipFill>
        <p:spPr bwMode="auto">
          <a:xfrm>
            <a:off x="2514600" y="251460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324" t="16836" r="13065" b="5717"/>
          <a:stretch>
            <a:fillRect/>
          </a:stretch>
        </p:blipFill>
        <p:spPr bwMode="auto">
          <a:xfrm>
            <a:off x="2514600" y="2286000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36" t="11785" r="11171" b="4034"/>
          <a:stretch>
            <a:fillRect/>
          </a:stretch>
        </p:blipFill>
        <p:spPr bwMode="auto">
          <a:xfrm>
            <a:off x="2362200" y="2133600"/>
            <a:ext cx="533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801" t="10102" r="6436" b="2350"/>
          <a:stretch>
            <a:fillRect/>
          </a:stretch>
        </p:blipFill>
        <p:spPr bwMode="auto">
          <a:xfrm>
            <a:off x="1981200" y="20574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47" t="8418" r="7190" b="4034"/>
          <a:stretch>
            <a:fillRect/>
          </a:stretch>
        </p:blipFill>
        <p:spPr bwMode="auto">
          <a:xfrm>
            <a:off x="1905000" y="19812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38" t="8415" r="14009" b="7397"/>
          <a:stretch>
            <a:fillRect/>
          </a:stretch>
        </p:blipFill>
        <p:spPr bwMode="auto">
          <a:xfrm>
            <a:off x="1524000" y="1752600"/>
            <a:ext cx="655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48" t="23571" r="22536" b="7401"/>
          <a:stretch>
            <a:fillRect/>
          </a:stretch>
        </p:blipFill>
        <p:spPr bwMode="auto">
          <a:xfrm>
            <a:off x="2057400" y="1961535"/>
            <a:ext cx="5791200" cy="382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73" t="8896" r="30867" b="4034"/>
          <a:stretch>
            <a:fillRect/>
          </a:stretch>
        </p:blipFill>
        <p:spPr bwMode="auto">
          <a:xfrm>
            <a:off x="1676400" y="2362200"/>
            <a:ext cx="7010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00" t="18667" r="26500" b="5334"/>
          <a:stretch>
            <a:fillRect/>
          </a:stretch>
        </p:blipFill>
        <p:spPr bwMode="auto">
          <a:xfrm>
            <a:off x="2514600" y="1752600"/>
            <a:ext cx="640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Project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444295"/>
            <a:ext cx="8305800" cy="25181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UCF is a portable charging unit which will supply power</a:t>
            </a:r>
          </a:p>
          <a:p>
            <a:pPr>
              <a:buNone/>
            </a:pPr>
            <a:r>
              <a:rPr lang="en-US" dirty="0" smtClean="0"/>
              <a:t>from photovoltaic cells, a kinetic generator, and a wall outlet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power is stored in a 7.2 V battery, and can be used directly to</a:t>
            </a:r>
          </a:p>
          <a:p>
            <a:pPr>
              <a:buNone/>
            </a:pPr>
            <a:r>
              <a:rPr lang="en-US" dirty="0" smtClean="0"/>
              <a:t>power any 5 V electronic device through a USB connector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831" y="4086225"/>
            <a:ext cx="41624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36" t="17467" r="25598" b="14135"/>
          <a:stretch>
            <a:fillRect/>
          </a:stretch>
        </p:blipFill>
        <p:spPr bwMode="auto">
          <a:xfrm>
            <a:off x="1524000" y="1828800"/>
            <a:ext cx="739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60" t="21887" r="23483" b="20870"/>
          <a:stretch>
            <a:fillRect/>
          </a:stretch>
        </p:blipFill>
        <p:spPr bwMode="auto">
          <a:xfrm>
            <a:off x="1828800" y="2667000"/>
            <a:ext cx="70821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48" t="13469" r="8330" b="10768"/>
          <a:stretch>
            <a:fillRect/>
          </a:stretch>
        </p:blipFill>
        <p:spPr bwMode="auto">
          <a:xfrm>
            <a:off x="762000" y="2209800"/>
            <a:ext cx="716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36" t="15153" r="6436" b="14135"/>
          <a:stretch>
            <a:fillRect/>
          </a:stretch>
        </p:blipFill>
        <p:spPr bwMode="auto">
          <a:xfrm>
            <a:off x="1066800" y="2286000"/>
            <a:ext cx="701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88" t="10101" r="4349" b="5717"/>
          <a:stretch>
            <a:fillRect/>
          </a:stretch>
        </p:blipFill>
        <p:spPr bwMode="auto">
          <a:xfrm>
            <a:off x="381000" y="2057400"/>
            <a:ext cx="827836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Locking Device</a:t>
            </a:r>
            <a:endParaRPr lang="en-US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51" t="17778" r="25362" b="17310"/>
          <a:stretch>
            <a:fillRect/>
          </a:stretch>
        </p:blipFill>
        <p:spPr bwMode="auto">
          <a:xfrm>
            <a:off x="4800600" y="1600200"/>
            <a:ext cx="397256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 l="22036" t="22681" r="22294" b="7216"/>
          <a:stretch>
            <a:fillRect/>
          </a:stretch>
        </p:blipFill>
        <p:spPr bwMode="auto">
          <a:xfrm>
            <a:off x="457200" y="16002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 l="4380" t="24655" r="2920" b="28629"/>
          <a:stretch>
            <a:fillRect/>
          </a:stretch>
        </p:blipFill>
        <p:spPr bwMode="auto">
          <a:xfrm>
            <a:off x="762000" y="4572000"/>
            <a:ext cx="7315200" cy="20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>
            <a:off x="2362200" y="1981200"/>
            <a:ext cx="838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7467600" y="2667000"/>
            <a:ext cx="838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2400" y="5486400"/>
            <a:ext cx="609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05400" y="5486400"/>
            <a:ext cx="609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24600" y="5486400"/>
            <a:ext cx="609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Charging Area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48" t="18520" r="19695" b="20870"/>
          <a:stretch>
            <a:fillRect/>
          </a:stretch>
        </p:blipFill>
        <p:spPr bwMode="auto">
          <a:xfrm rot="5400000">
            <a:off x="4381500" y="2705100"/>
            <a:ext cx="495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57200" y="1633537"/>
            <a:ext cx="4495800" cy="4691063"/>
          </a:xfrm>
        </p:spPr>
        <p:txBody>
          <a:bodyPr>
            <a:normAutofit/>
          </a:bodyPr>
          <a:lstStyle/>
          <a:p>
            <a:r>
              <a:rPr lang="en-US" dirty="0" smtClean="0"/>
              <a:t>Six panels will be available for use as platforms for the Solar Module</a:t>
            </a:r>
          </a:p>
          <a:p>
            <a:endParaRPr lang="en-US" dirty="0" smtClean="0"/>
          </a:p>
          <a:p>
            <a:r>
              <a:rPr lang="en-US" dirty="0" smtClean="0"/>
              <a:t>Dimensions of  the portion of each panel available to support solar cells is 9 in x 3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Available</a:t>
            </a:r>
            <a:endParaRPr lang="en-US" dirty="0"/>
          </a:p>
        </p:txBody>
      </p:sp>
      <p:pic>
        <p:nvPicPr>
          <p:cNvPr id="4" name="Content Placeholder 3" descr="ASTM G173-03 Reference Spectra Derived from SMARTS v2.9.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610600" cy="48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418" r="25377"/>
          <a:stretch>
            <a:fillRect/>
          </a:stretch>
        </p:blipFill>
        <p:spPr bwMode="auto">
          <a:xfrm>
            <a:off x="152400" y="389269"/>
            <a:ext cx="8818518" cy="608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Cell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An LCD displays the current capacity of the</a:t>
            </a:r>
          </a:p>
          <a:p>
            <a:pPr algn="ctr">
              <a:buNone/>
            </a:pPr>
            <a:r>
              <a:rPr lang="en-US" dirty="0" smtClean="0"/>
              <a:t>battery, which power source is charging the</a:t>
            </a:r>
          </a:p>
          <a:p>
            <a:pPr algn="ctr">
              <a:buNone/>
            </a:pPr>
            <a:r>
              <a:rPr lang="en-US" dirty="0" smtClean="0"/>
              <a:t>battery, and the battery percent remaining.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29000"/>
            <a:ext cx="7086600" cy="29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Cell Choices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93" t="43644" r="10152" b="17503"/>
          <a:stretch>
            <a:fillRect/>
          </a:stretch>
        </p:blipFill>
        <p:spPr bwMode="auto">
          <a:xfrm>
            <a:off x="152400" y="2438400"/>
            <a:ext cx="879043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Cell Specifications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42" t="13469" r="42424" b="9085"/>
          <a:stretch>
            <a:fillRect/>
          </a:stretch>
        </p:blipFill>
        <p:spPr bwMode="auto">
          <a:xfrm>
            <a:off x="1600200" y="1447800"/>
            <a:ext cx="5867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Testing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3309" t="8872" b="10279"/>
          <a:stretch>
            <a:fillRect/>
          </a:stretch>
        </p:blipFill>
        <p:spPr bwMode="auto">
          <a:xfrm>
            <a:off x="3657600" y="3886200"/>
            <a:ext cx="5229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4038600" cy="4525963"/>
          </a:xfrm>
        </p:spPr>
        <p:txBody>
          <a:bodyPr/>
          <a:lstStyle/>
          <a:p>
            <a:r>
              <a:rPr lang="en-US" dirty="0" smtClean="0"/>
              <a:t>Expose the solar module to a light source and monitor the output</a:t>
            </a:r>
          </a:p>
          <a:p>
            <a:r>
              <a:rPr lang="en-US" dirty="0" smtClean="0"/>
              <a:t>Test using multiple light sources with different intensities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Designing the Kinetic Generator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Requirements:</a:t>
            </a:r>
          </a:p>
          <a:p>
            <a:r>
              <a:rPr lang="en-US" dirty="0" smtClean="0"/>
              <a:t>Compact and light</a:t>
            </a:r>
          </a:p>
          <a:p>
            <a:r>
              <a:rPr lang="en-US" dirty="0" smtClean="0"/>
              <a:t>Substantial power output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Reliable and robust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12340" t="16154" r="28526" b="13333"/>
          <a:stretch>
            <a:fillRect/>
          </a:stretch>
        </p:blipFill>
        <p:spPr bwMode="auto">
          <a:xfrm>
            <a:off x="4419600" y="3505200"/>
            <a:ext cx="4114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Option #1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Harvesting energy from the user’s movement</a:t>
            </a:r>
          </a:p>
          <a:p>
            <a:pPr lvl="1">
              <a:buNone/>
            </a:pPr>
            <a:r>
              <a:rPr lang="en-US" dirty="0" smtClean="0"/>
              <a:t>Ex: Walking, bicycling, breathing, arm strap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Pros: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	Huge power potential (50-1000 Watts)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Cons: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Efficiently harvesting the potential power is extremely difficult.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Would be too complicated for the user to set up for use in order to charge the battery (too many external parts)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887" y="3276600"/>
            <a:ext cx="32451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Design Option #2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781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Piezoelectric Materials:</a:t>
            </a:r>
          </a:p>
          <a:p>
            <a:pPr>
              <a:buNone/>
            </a:pPr>
            <a:r>
              <a:rPr lang="en-US" dirty="0" smtClean="0"/>
              <a:t>	When the material is strained along an axis, an electric charge is produced. </a:t>
            </a:r>
          </a:p>
          <a:p>
            <a:pPr>
              <a:buNone/>
            </a:pPr>
            <a:r>
              <a:rPr lang="en-US" dirty="0" smtClean="0"/>
              <a:t>	Ex: placing piezoelectric material inside the sole of a shoe to be compressed by the weight of the user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Pros: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technology, exciting to work with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Cons: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Not sufficient enough power could be produced as compared to the alternative kinetic generators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Option #3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dirty="0" smtClean="0"/>
              <a:t>Electromagnetic generator:</a:t>
            </a:r>
          </a:p>
          <a:p>
            <a:pPr>
              <a:buNone/>
            </a:pPr>
            <a:r>
              <a:rPr lang="en-US" sz="3600" dirty="0" smtClean="0"/>
              <a:t>	Generating an electric current inside a conductor, which is placed within a magnetic field. Electricity is generated due to the movement of the magnet relative to the coil.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Pros: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Cheap to produce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Robust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Higher power output </a:t>
            </a:r>
          </a:p>
          <a:p>
            <a:pPr lvl="1">
              <a:buNone/>
            </a:pPr>
            <a:r>
              <a:rPr lang="en-US" dirty="0" smtClean="0"/>
              <a:t>       (compared to possibility </a:t>
            </a:r>
          </a:p>
          <a:p>
            <a:pPr lvl="1">
              <a:buNone/>
            </a:pPr>
            <a:r>
              <a:rPr lang="en-US" dirty="0" smtClean="0"/>
              <a:t>       #1 and #2)	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52800"/>
            <a:ext cx="3227732" cy="264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Final Design of Kinetic Generator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 l="7692" t="21026" r="20833" b="17949"/>
          <a:stretch>
            <a:fillRect/>
          </a:stretch>
        </p:blipFill>
        <p:spPr bwMode="auto">
          <a:xfrm>
            <a:off x="304800" y="1371600"/>
            <a:ext cx="40386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953000" y="1481138"/>
            <a:ext cx="4038600" cy="20240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Generates 15VAC-25VAC</a:t>
            </a:r>
          </a:p>
          <a:p>
            <a:r>
              <a:rPr lang="en-US" dirty="0" smtClean="0"/>
              <a:t>Generates 5VDC - 10VDC after passing through a full-wave bridge rectifier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8862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Produces 250mA to 400mA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Gear ratio = 12.6</a:t>
            </a:r>
            <a:endParaRPr lang="en-US" sz="2400" dirty="0"/>
          </a:p>
        </p:txBody>
      </p:sp>
      <p:pic>
        <p:nvPicPr>
          <p:cNvPr id="9" name="Picture 3" descr="F:\DCIM\101MSDCF\DSC01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86225" y="4219575"/>
            <a:ext cx="2667000" cy="2000250"/>
          </a:xfrm>
          <a:prstGeom prst="rect">
            <a:avLst/>
          </a:prstGeom>
          <a:noFill/>
        </p:spPr>
      </p:pic>
      <p:pic>
        <p:nvPicPr>
          <p:cNvPr id="10" name="Picture 2" descr="F:\DCIM\101MSDCF\DSC01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910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Considerations for the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Efficiently charge and discharge the battery pack</a:t>
            </a:r>
          </a:p>
          <a:p>
            <a:r>
              <a:rPr lang="en-US" dirty="0" smtClean="0"/>
              <a:t>Safely charge the battery</a:t>
            </a:r>
          </a:p>
          <a:p>
            <a:r>
              <a:rPr lang="en-US" dirty="0" smtClean="0"/>
              <a:t>USB output for charging devices </a:t>
            </a:r>
          </a:p>
          <a:p>
            <a:r>
              <a:rPr lang="en-US" dirty="0" smtClean="0"/>
              <a:t>Cost-effective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the best battery for the UCF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20980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737"/>
                <a:gridCol w="3104147"/>
                <a:gridCol w="3320716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Type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Pros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Cons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88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Lead-Acid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Heavy-duty,</a:t>
                      </a:r>
                      <a:r>
                        <a:rPr lang="en-US" baseline="0" dirty="0" smtClean="0">
                          <a:latin typeface="+mn-lt"/>
                          <a:cs typeface="Times New Roman" pitchFamily="18" charset="0"/>
                        </a:rPr>
                        <a:t> least vulnerable to degradation due to multiple cycles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Low energy density, highly</a:t>
                      </a:r>
                      <a:r>
                        <a:rPr lang="en-US" baseline="0" dirty="0" smtClean="0">
                          <a:latin typeface="+mn-lt"/>
                          <a:cs typeface="Times New Roman" pitchFamily="18" charset="0"/>
                        </a:rPr>
                        <a:t> toxic, harmful to environment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33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Nickel-Metal Hydride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Better energy capacity than</a:t>
                      </a:r>
                      <a:r>
                        <a:rPr lang="en-US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+mn-lt"/>
                          <a:cs typeface="Times New Roman" pitchFamily="18" charset="0"/>
                        </a:rPr>
                        <a:t>NiCd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, better cycle life than</a:t>
                      </a:r>
                      <a:r>
                        <a:rPr lang="en-US" baseline="0" dirty="0" smtClean="0">
                          <a:latin typeface="+mn-lt"/>
                          <a:cs typeface="Times New Roman" pitchFamily="18" charset="0"/>
                        </a:rPr>
                        <a:t> lead acid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High</a:t>
                      </a:r>
                      <a:r>
                        <a:rPr lang="en-US" baseline="0" dirty="0" smtClean="0">
                          <a:latin typeface="+mn-lt"/>
                          <a:cs typeface="Times New Roman" pitchFamily="18" charset="0"/>
                        </a:rPr>
                        <a:t> self-discharge, circuit protection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33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Lithium-ion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High energy capacity, light-weight, better cycle life, faster charge times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+mn-lt"/>
                          <a:cs typeface="Times New Roman" pitchFamily="18" charset="0"/>
                        </a:rPr>
                        <a:t>Circuit protection needed, e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xpensive, very strict charging</a:t>
                      </a:r>
                      <a:r>
                        <a:rPr lang="en-US" baseline="0" dirty="0" smtClean="0">
                          <a:latin typeface="+mn-lt"/>
                          <a:cs typeface="Times New Roman" pitchFamily="18" charset="0"/>
                        </a:rPr>
                        <a:t> procedures, explosive  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 system which will store and expend power efficiently</a:t>
            </a:r>
          </a:p>
          <a:p>
            <a:endParaRPr lang="en-US" dirty="0" smtClean="0"/>
          </a:p>
          <a:p>
            <a:r>
              <a:rPr lang="en-US" dirty="0" smtClean="0"/>
              <a:t>Marketable </a:t>
            </a:r>
          </a:p>
          <a:p>
            <a:pPr lvl="1"/>
            <a:r>
              <a:rPr lang="en-US" dirty="0" smtClean="0"/>
              <a:t>Affordable </a:t>
            </a:r>
          </a:p>
          <a:p>
            <a:pPr lvl="1"/>
            <a:r>
              <a:rPr lang="en-US" dirty="0" smtClean="0"/>
              <a:t>Practical</a:t>
            </a:r>
          </a:p>
          <a:p>
            <a:pPr lvl="1"/>
            <a:r>
              <a:rPr lang="en-US" dirty="0" smtClean="0"/>
              <a:t>Reliable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970212"/>
            <a:ext cx="51054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Ni-MH Battery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8229600" cy="46910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7.2V 2.5 Ah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Voltage: 8.4V ( peak), 7.0V ( min.)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Dimensions: 72mm (2.8") x 15mm (0.5") x 52mm (2.04")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$17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733800"/>
            <a:ext cx="2953513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Schematic for Battery Charger</a:t>
            </a:r>
            <a:endParaRPr lang="en-US" dirty="0"/>
          </a:p>
        </p:txBody>
      </p:sp>
      <p:pic>
        <p:nvPicPr>
          <p:cNvPr id="10" name="Content Placeholder 9" descr="BAsic schematic Bat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3992" y="1600200"/>
            <a:ext cx="69960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86995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Voltage Measurement</a:t>
            </a:r>
            <a:endParaRPr lang="en-US" sz="44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 charging voltage is monitored using an op-amp to measure the voltage difference between the positive and negative pole of the battery.  </a:t>
            </a:r>
          </a:p>
          <a:p>
            <a:r>
              <a:rPr lang="en-US" sz="1800" dirty="0" err="1" smtClean="0"/>
              <a:t>V</a:t>
            </a:r>
            <a:r>
              <a:rPr lang="en-US" sz="1800" baseline="-25000" dirty="0" err="1" smtClean="0"/>
              <a:t>bat</a:t>
            </a:r>
            <a:r>
              <a:rPr lang="en-US" sz="1800" dirty="0" smtClean="0"/>
              <a:t> = (R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/R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)*V</a:t>
            </a:r>
            <a:r>
              <a:rPr lang="en-US" sz="1800" baseline="-25000" dirty="0" smtClean="0"/>
              <a:t>+</a:t>
            </a:r>
            <a:r>
              <a:rPr lang="en-US" sz="1800" dirty="0" smtClean="0"/>
              <a:t> + V</a:t>
            </a:r>
            <a:r>
              <a:rPr lang="en-US" sz="1800" baseline="-25000" dirty="0" smtClean="0"/>
              <a:t>_</a:t>
            </a:r>
          </a:p>
          <a:p>
            <a:endParaRPr lang="en-US" sz="1800" dirty="0" smtClean="0"/>
          </a:p>
          <a:p>
            <a:r>
              <a:rPr lang="en-US" sz="1800" dirty="0" smtClean="0"/>
              <a:t>Where, 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bat</a:t>
            </a:r>
            <a:r>
              <a:rPr lang="en-US" sz="1800" dirty="0" smtClean="0"/>
              <a:t>: The output voltage from the op-amp to microcontroller</a:t>
            </a:r>
          </a:p>
          <a:p>
            <a:r>
              <a:rPr lang="en-US" sz="1800" dirty="0" smtClean="0"/>
              <a:t>V</a:t>
            </a:r>
            <a:r>
              <a:rPr lang="en-US" sz="1800" baseline="-25000" dirty="0" smtClean="0"/>
              <a:t>+</a:t>
            </a:r>
            <a:r>
              <a:rPr lang="en-US" sz="1800" dirty="0" smtClean="0"/>
              <a:t>: The positive pole of the battery</a:t>
            </a:r>
          </a:p>
          <a:p>
            <a:r>
              <a:rPr lang="en-US" sz="1800" dirty="0" smtClean="0"/>
              <a:t>V</a:t>
            </a:r>
            <a:r>
              <a:rPr lang="en-US" sz="1800" baseline="-25000" dirty="0" smtClean="0"/>
              <a:t>_</a:t>
            </a:r>
            <a:r>
              <a:rPr lang="en-US" sz="1800" dirty="0" smtClean="0"/>
              <a:t>: The negative pole of the battery</a:t>
            </a:r>
          </a:p>
        </p:txBody>
      </p:sp>
      <p:pic>
        <p:nvPicPr>
          <p:cNvPr id="11" name="Content Placeholder 10" descr="Ck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2209800"/>
            <a:ext cx="4786950" cy="2316796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Current Measurement </a:t>
            </a:r>
            <a:endParaRPr lang="en-US" sz="44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 smtClean="0"/>
              <a:t>The charge current is  measured by sensing the voltage over a 0.050 ohm shunt-resistor (R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).</a:t>
            </a:r>
          </a:p>
          <a:p>
            <a:endParaRPr lang="en-US" sz="2200" dirty="0" smtClean="0"/>
          </a:p>
          <a:p>
            <a:r>
              <a:rPr lang="en-US" sz="2200" dirty="0" smtClean="0"/>
              <a:t>This voltage is amplified using an op-amp to improve the accuracy of the measurement before it is fed into the A/D converter.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 descr="Current ck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5511" y="2057401"/>
            <a:ext cx="453887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94615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Temperature Measurement</a:t>
            </a:r>
            <a:endParaRPr lang="en-US" sz="44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temperature is measured by a negative temperature coefficient (NTC) resistor. </a:t>
            </a:r>
          </a:p>
          <a:p>
            <a:endParaRPr lang="en-US" sz="2200" dirty="0" smtClean="0"/>
          </a:p>
          <a:p>
            <a:r>
              <a:rPr lang="en-US" sz="2200" dirty="0" smtClean="0"/>
              <a:t>The NTC resistor is a part of the voltage divider, which is powered by the V</a:t>
            </a:r>
            <a:r>
              <a:rPr lang="en-US" sz="2200" baseline="-25000" dirty="0" smtClean="0"/>
              <a:t>DD</a:t>
            </a:r>
            <a:r>
              <a:rPr lang="en-US" sz="2200" dirty="0" smtClean="0"/>
              <a:t> for the microcontroller.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V</a:t>
            </a:r>
            <a:r>
              <a:rPr lang="en-US" sz="2200" baseline="-25000" dirty="0" err="1" smtClean="0"/>
              <a:t>temp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V</a:t>
            </a:r>
            <a:r>
              <a:rPr lang="en-US" sz="2200" baseline="-25000" dirty="0" smtClean="0"/>
              <a:t>DD</a:t>
            </a:r>
            <a:r>
              <a:rPr lang="en-US" sz="2200" dirty="0" smtClean="0"/>
              <a:t>× R</a:t>
            </a:r>
            <a:r>
              <a:rPr lang="en-US" sz="2200" baseline="-25000" dirty="0" smtClean="0"/>
              <a:t>9</a:t>
            </a:r>
            <a:r>
              <a:rPr lang="en-US" sz="2200" dirty="0" smtClean="0"/>
              <a:t>/(R</a:t>
            </a:r>
            <a:r>
              <a:rPr lang="en-US" sz="2200" baseline="-25000" dirty="0" smtClean="0"/>
              <a:t>8</a:t>
            </a:r>
            <a:r>
              <a:rPr lang="en-US" sz="2200" dirty="0" smtClean="0"/>
              <a:t>+R</a:t>
            </a:r>
            <a:r>
              <a:rPr lang="en-US" sz="2200" baseline="-25000" dirty="0" smtClean="0"/>
              <a:t>9</a:t>
            </a:r>
            <a:r>
              <a:rPr lang="en-US" sz="2200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Temp ck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286000"/>
            <a:ext cx="2362200" cy="23006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Microcontroller: PIC16F690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Single microcontroller is implemented</a:t>
            </a:r>
          </a:p>
          <a:p>
            <a:pPr lvl="1"/>
            <a:r>
              <a:rPr lang="en-US" sz="2400" dirty="0" smtClean="0"/>
              <a:t>Monitor all 3 input voltage sources</a:t>
            </a:r>
          </a:p>
          <a:p>
            <a:pPr lvl="1"/>
            <a:r>
              <a:rPr lang="en-US" sz="2400" dirty="0" smtClean="0"/>
              <a:t>Monitor the battery</a:t>
            </a:r>
          </a:p>
          <a:p>
            <a:pPr lvl="1"/>
            <a:r>
              <a:rPr lang="en-US" sz="2400" dirty="0" smtClean="0"/>
              <a:t>Perform analog-to-digital conversions</a:t>
            </a:r>
          </a:p>
          <a:p>
            <a:pPr lvl="1"/>
            <a:r>
              <a:rPr lang="en-US" sz="2400" dirty="0" smtClean="0"/>
              <a:t>Send data to LCD driver for display</a:t>
            </a:r>
          </a:p>
          <a:p>
            <a:r>
              <a:rPr lang="en-US" sz="2400" dirty="0" smtClean="0"/>
              <a:t>Operates at 220 µA, 2.0 V typical</a:t>
            </a:r>
          </a:p>
          <a:p>
            <a:r>
              <a:rPr lang="en-US" sz="2400" dirty="0" smtClean="0"/>
              <a:t>Standby uses 50 nA, 2.0 V typical</a:t>
            </a:r>
          </a:p>
          <a:p>
            <a:r>
              <a:rPr lang="en-US" sz="2400" dirty="0" smtClean="0"/>
              <a:t>Can operate in ambient temperatures up to 125˚C</a:t>
            </a:r>
          </a:p>
          <a:p>
            <a:r>
              <a:rPr lang="en-US" sz="2400" dirty="0" smtClean="0"/>
              <a:t>Programmed with mikroC compiler using C and the PICKit2 software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Pinout</a:t>
            </a:r>
            <a:endParaRPr lang="en-US" dirty="0"/>
          </a:p>
        </p:txBody>
      </p:sp>
      <p:pic>
        <p:nvPicPr>
          <p:cNvPr id="4" name="Content Placeholder 3" descr="PIC16F690 Pin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57400"/>
            <a:ext cx="4176713" cy="3815934"/>
          </a:xfrm>
        </p:spPr>
      </p:pic>
      <p:sp>
        <p:nvSpPr>
          <p:cNvPr id="5" name="TextBox 4"/>
          <p:cNvSpPr txBox="1"/>
          <p:nvPr/>
        </p:nvSpPr>
        <p:spPr>
          <a:xfrm>
            <a:off x="533400" y="2073057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20 pins total</a:t>
            </a:r>
          </a:p>
          <a:p>
            <a:pPr lvl="1">
              <a:buFont typeface="Calibri" pitchFamily="34" charset="0"/>
              <a:buChar char="−"/>
            </a:pPr>
            <a:r>
              <a:rPr lang="en-US" sz="2800" dirty="0" smtClean="0"/>
              <a:t>17 pins are I/O pins</a:t>
            </a:r>
          </a:p>
          <a:p>
            <a:pPr lvl="1">
              <a:buFont typeface="Calibri" pitchFamily="34" charset="0"/>
              <a:buChar char="−"/>
            </a:pPr>
            <a:r>
              <a:rPr lang="en-US" sz="2800" dirty="0" smtClean="0"/>
              <a:t>1 pin is input only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12 channels can be used for analog-to-digital conversion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2 comparator pins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The microcontroller contains functions that perform the following: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Sample ADC ports and perform conversions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Send converted values to LCD driver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Turn off backlight after fifteen seconds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Read interrupts to turn on backlight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Press-and-hold detection for power down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 battery detection for auto power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Display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Affordable price</a:t>
            </a:r>
          </a:p>
          <a:p>
            <a:r>
              <a:rPr lang="en-US" dirty="0" smtClean="0"/>
              <a:t>Clear and easy to read character display</a:t>
            </a:r>
          </a:p>
          <a:p>
            <a:r>
              <a:rPr lang="en-US" dirty="0" smtClean="0"/>
              <a:t>Sunlight readable (reflective)</a:t>
            </a:r>
          </a:p>
          <a:p>
            <a:r>
              <a:rPr lang="en-US" dirty="0" smtClean="0"/>
              <a:t>Two rows for displaying different values</a:t>
            </a:r>
          </a:p>
          <a:p>
            <a:r>
              <a:rPr lang="en-US" dirty="0" smtClean="0"/>
              <a:t>Backlight for nighttime visibility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7338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16 characters x 2 lines</a:t>
            </a:r>
          </a:p>
          <a:p>
            <a:r>
              <a:rPr lang="en-US" sz="2800" dirty="0" smtClean="0"/>
              <a:t>Standard HD44780 parallel interface chipset</a:t>
            </a:r>
          </a:p>
          <a:p>
            <a:r>
              <a:rPr lang="en-US" sz="2800" dirty="0" smtClean="0"/>
              <a:t>16 pins (2 pins for backlight)</a:t>
            </a:r>
          </a:p>
          <a:p>
            <a:r>
              <a:rPr lang="en-US" sz="2800" dirty="0" smtClean="0"/>
              <a:t>Backlight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133600"/>
            <a:ext cx="4962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&amp; Requirements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Dimensions of the unit: </a:t>
            </a:r>
          </a:p>
          <a:p>
            <a:pPr lvl="1"/>
            <a:r>
              <a:rPr lang="en-US" dirty="0" smtClean="0"/>
              <a:t>19cm x 7.5cm x 7.5cm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Operate at any temperature between -15 and 75 degrees Celsius</a:t>
            </a:r>
          </a:p>
          <a:p>
            <a:endParaRPr lang="en-US" dirty="0" smtClean="0"/>
          </a:p>
          <a:p>
            <a:r>
              <a:rPr lang="en-US" dirty="0" smtClean="0"/>
              <a:t>Light-weight and easy to carry</a:t>
            </a:r>
          </a:p>
          <a:p>
            <a:endParaRPr lang="en-US" dirty="0" smtClean="0"/>
          </a:p>
          <a:p>
            <a:r>
              <a:rPr lang="en-US" dirty="0" smtClean="0"/>
              <a:t>Reliably charge USB devices</a:t>
            </a:r>
          </a:p>
          <a:p>
            <a:endParaRPr lang="en-US" dirty="0" smtClean="0"/>
          </a:p>
          <a:p>
            <a:r>
              <a:rPr lang="en-US" dirty="0" smtClean="0"/>
              <a:t>Consume the minimum amount of power possible to operate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to MCU Connections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447800"/>
            <a:ext cx="5805487" cy="29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312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Only 6 pins are needed to interface the LCD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Pins </a:t>
            </a:r>
            <a:r>
              <a:rPr lang="en-US" sz="2000" dirty="0" smtClean="0">
                <a:solidFill>
                  <a:srgbClr val="FF0000"/>
                </a:solidFill>
              </a:rPr>
              <a:t>D4-D7</a:t>
            </a:r>
            <a:r>
              <a:rPr lang="en-US" sz="2000" dirty="0" smtClean="0"/>
              <a:t> are the data pins connection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Enable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register select </a:t>
            </a:r>
            <a:r>
              <a:rPr lang="en-US" sz="2000" dirty="0" smtClean="0"/>
              <a:t>are the LCD control pins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R/W</a:t>
            </a:r>
            <a:r>
              <a:rPr lang="en-US" sz="2000" dirty="0" smtClean="0"/>
              <a:t> pin will be grounded since no data will be read from LCD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Pins </a:t>
            </a:r>
            <a:r>
              <a:rPr lang="en-US" sz="2000" dirty="0" smtClean="0">
                <a:solidFill>
                  <a:srgbClr val="0070C0"/>
                </a:solidFill>
              </a:rPr>
              <a:t>D0-D3</a:t>
            </a:r>
            <a:r>
              <a:rPr lang="en-US" sz="2000" dirty="0" smtClean="0"/>
              <a:t> will be grounded since they are not used in 4-bit mode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4-bit mode will be used because it requires less pins</a:t>
            </a:r>
          </a:p>
          <a:p>
            <a:pPr lvl="1">
              <a:buFont typeface="Calibri" pitchFamily="34" charset="0"/>
              <a:buChar char="−"/>
            </a:pPr>
            <a:r>
              <a:rPr lang="en-US" sz="2000" dirty="0" smtClean="0"/>
              <a:t>Data is sent in nibbles</a:t>
            </a:r>
          </a:p>
          <a:p>
            <a:pPr lvl="1">
              <a:buFont typeface="Calibri" pitchFamily="34" charset="0"/>
              <a:buChar char="−"/>
            </a:pPr>
            <a:r>
              <a:rPr lang="en-US" sz="2000" dirty="0" smtClean="0"/>
              <a:t>Higher nibble is sent first and then the lower nibble is sent</a:t>
            </a:r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7490460" y="2186940"/>
            <a:ext cx="41227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642860" y="2186941"/>
            <a:ext cx="41227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7795260" y="2186941"/>
            <a:ext cx="41227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7946866" y="2186941"/>
            <a:ext cx="41227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7337266" y="2186940"/>
            <a:ext cx="412274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7185660" y="2186940"/>
            <a:ext cx="412274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7033260" y="2186940"/>
            <a:ext cx="412274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6880066" y="2186940"/>
            <a:ext cx="412274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6499860" y="2186940"/>
            <a:ext cx="412274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6652260" y="2186940"/>
            <a:ext cx="41227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6347460" y="2186940"/>
            <a:ext cx="41227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Data and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The following operations will be used in the 4-bit write sequence when sending data or commands to the LCD: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Make sure enable line “E” is low (E = 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Set “RS” to 0 for a command or 1 for data/characters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Put the high byte of the data/command on D7-D4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Set “E” high (E = 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Delay at least 450 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Clear “E” (E = 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Delay 5 ms for command writes and 200 us for data writes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Put the low byte of the data/command on D7-D4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Delay at least 450 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Clear “E” (E = 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Delay 5 ms for command writes and 200 us for data writes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LCD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95400"/>
            <a:ext cx="31242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u="sng" dirty="0" smtClean="0"/>
              <a:t>C Code</a:t>
            </a:r>
          </a:p>
          <a:p>
            <a:pPr>
              <a:buNone/>
            </a:pPr>
            <a:endParaRPr lang="en-US" sz="1200" u="sng" dirty="0" smtClean="0"/>
          </a:p>
          <a:p>
            <a:pPr>
              <a:buNone/>
            </a:pPr>
            <a:r>
              <a:rPr lang="en-US" sz="1200" dirty="0" smtClean="0"/>
              <a:t>void </a:t>
            </a:r>
            <a:r>
              <a:rPr lang="en-US" sz="1200" dirty="0" err="1" smtClean="0"/>
              <a:t>lcd_init</a:t>
            </a:r>
            <a:r>
              <a:rPr lang="en-US" sz="1200" dirty="0" smtClean="0"/>
              <a:t>(void) </a:t>
            </a:r>
            <a:br>
              <a:rPr lang="en-US" sz="1200" dirty="0" smtClean="0"/>
            </a:br>
            <a:r>
              <a:rPr lang="en-US" sz="1200" dirty="0" smtClean="0"/>
              <a:t>{ </a:t>
            </a:r>
            <a:br>
              <a:rPr lang="en-US" sz="1200" dirty="0" smtClean="0"/>
            </a:br>
            <a:r>
              <a:rPr lang="en-US" sz="1200" dirty="0" smtClean="0"/>
              <a:t>int8 </a:t>
            </a:r>
            <a:r>
              <a:rPr lang="en-US" sz="1200" dirty="0" err="1" smtClean="0"/>
              <a:t>i</a:t>
            </a:r>
            <a:r>
              <a:rPr lang="en-US" sz="1200" dirty="0" smtClean="0"/>
              <a:t>; </a:t>
            </a:r>
            <a:br>
              <a:rPr lang="en-US" sz="1200" dirty="0" smtClean="0"/>
            </a:br>
            <a:r>
              <a:rPr lang="en-US" sz="1200" dirty="0" err="1" smtClean="0"/>
              <a:t>output_low</a:t>
            </a:r>
            <a:r>
              <a:rPr lang="en-US" sz="1200" dirty="0" smtClean="0"/>
              <a:t>(LCD_RS); </a:t>
            </a:r>
            <a:br>
              <a:rPr lang="en-US" sz="1200" dirty="0" smtClean="0"/>
            </a:br>
            <a:r>
              <a:rPr lang="en-US" sz="1200" dirty="0" smtClean="0"/>
              <a:t>#</a:t>
            </a:r>
            <a:r>
              <a:rPr lang="en-US" sz="1200" dirty="0" err="1" smtClean="0"/>
              <a:t>ifdef</a:t>
            </a:r>
            <a:r>
              <a:rPr lang="en-US" sz="1200" dirty="0" smtClean="0"/>
              <a:t> USE_LCD_RW </a:t>
            </a:r>
            <a:br>
              <a:rPr lang="en-US" sz="1200" dirty="0" smtClean="0"/>
            </a:br>
            <a:r>
              <a:rPr lang="en-US" sz="1200" dirty="0" err="1" smtClean="0"/>
              <a:t>output_low</a:t>
            </a:r>
            <a:r>
              <a:rPr lang="en-US" sz="1200" dirty="0" smtClean="0"/>
              <a:t>(LCD_RW); </a:t>
            </a:r>
            <a:br>
              <a:rPr lang="en-US" sz="1200" dirty="0" smtClean="0"/>
            </a:br>
            <a:r>
              <a:rPr lang="en-US" sz="1200" dirty="0" smtClean="0"/>
              <a:t>#</a:t>
            </a:r>
            <a:r>
              <a:rPr lang="en-US" sz="1200" dirty="0" err="1" smtClean="0"/>
              <a:t>endif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output_low</a:t>
            </a:r>
            <a:r>
              <a:rPr lang="en-US" sz="1200" dirty="0" smtClean="0"/>
              <a:t>(LCD_E); </a:t>
            </a:r>
            <a:br>
              <a:rPr lang="en-US" sz="1200" dirty="0" smtClean="0"/>
            </a:br>
            <a:r>
              <a:rPr lang="en-US" sz="1200" dirty="0" err="1" smtClean="0"/>
              <a:t>delay_ms</a:t>
            </a:r>
            <a:r>
              <a:rPr lang="en-US" sz="1200" dirty="0" smtClean="0"/>
              <a:t>(15);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for(</a:t>
            </a:r>
            <a:r>
              <a:rPr lang="en-US" sz="1200" dirty="0" err="1" smtClean="0"/>
              <a:t>i</a:t>
            </a:r>
            <a:r>
              <a:rPr lang="en-US" sz="1200" dirty="0" smtClean="0"/>
              <a:t>=0 ;</a:t>
            </a:r>
            <a:r>
              <a:rPr lang="en-US" sz="1200" dirty="0" err="1" smtClean="0"/>
              <a:t>i</a:t>
            </a:r>
            <a:r>
              <a:rPr lang="en-US" sz="1200" dirty="0" smtClean="0"/>
              <a:t> &lt; 3; </a:t>
            </a:r>
            <a:r>
              <a:rPr lang="en-US" sz="1200" dirty="0" err="1" smtClean="0"/>
              <a:t>i</a:t>
            </a:r>
            <a:r>
              <a:rPr lang="en-US" sz="1200" dirty="0" smtClean="0"/>
              <a:t>++) </a:t>
            </a:r>
            <a:br>
              <a:rPr lang="en-US" sz="1200" dirty="0" smtClean="0"/>
            </a:br>
            <a:r>
              <a:rPr lang="en-US" sz="1200" dirty="0" smtClean="0"/>
              <a:t>   { </a:t>
            </a:r>
            <a:br>
              <a:rPr lang="en-US" sz="1200" dirty="0" smtClean="0"/>
            </a:br>
            <a:r>
              <a:rPr lang="en-US" sz="1200" dirty="0" smtClean="0"/>
              <a:t>    </a:t>
            </a:r>
            <a:r>
              <a:rPr lang="en-US" sz="1200" dirty="0" err="1" smtClean="0"/>
              <a:t>lcd_send_nibble</a:t>
            </a:r>
            <a:r>
              <a:rPr lang="en-US" sz="1200" dirty="0" smtClean="0"/>
              <a:t>(0x03); </a:t>
            </a:r>
            <a:br>
              <a:rPr lang="en-US" sz="1200" dirty="0" smtClean="0"/>
            </a:br>
            <a:r>
              <a:rPr lang="en-US" sz="1200" dirty="0" smtClean="0"/>
              <a:t>    </a:t>
            </a:r>
            <a:r>
              <a:rPr lang="en-US" sz="1200" dirty="0" err="1" smtClean="0"/>
              <a:t>delay_ms</a:t>
            </a:r>
            <a:r>
              <a:rPr lang="en-US" sz="1200" dirty="0" smtClean="0"/>
              <a:t>(5); </a:t>
            </a:r>
            <a:br>
              <a:rPr lang="en-US" sz="1200" dirty="0" smtClean="0"/>
            </a:br>
            <a:r>
              <a:rPr lang="en-US" sz="1200" dirty="0" smtClean="0"/>
              <a:t>   }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lcd_send_nibble</a:t>
            </a:r>
            <a:r>
              <a:rPr lang="en-US" sz="1200" dirty="0" smtClean="0"/>
              <a:t>(0x02);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for(</a:t>
            </a:r>
            <a:r>
              <a:rPr lang="en-US" sz="1200" dirty="0" err="1" smtClean="0"/>
              <a:t>i</a:t>
            </a:r>
            <a:r>
              <a:rPr lang="en-US" sz="1200" dirty="0" smtClean="0"/>
              <a:t>=0; </a:t>
            </a:r>
            <a:r>
              <a:rPr lang="en-US" sz="1200" dirty="0" err="1" smtClean="0"/>
              <a:t>i</a:t>
            </a:r>
            <a:r>
              <a:rPr lang="en-US" sz="1200" dirty="0" smtClean="0"/>
              <a:t> &lt; </a:t>
            </a:r>
            <a:r>
              <a:rPr lang="en-US" sz="1200" dirty="0" err="1" smtClean="0"/>
              <a:t>sizeof</a:t>
            </a:r>
            <a:r>
              <a:rPr lang="en-US" sz="1200" dirty="0" smtClean="0"/>
              <a:t>(LCD_INIT_STRING); </a:t>
            </a:r>
            <a:r>
              <a:rPr lang="en-US" sz="1200" dirty="0" err="1" smtClean="0"/>
              <a:t>i</a:t>
            </a:r>
            <a:r>
              <a:rPr lang="en-US" sz="1200" dirty="0" smtClean="0"/>
              <a:t>++) </a:t>
            </a:r>
            <a:br>
              <a:rPr lang="en-US" sz="1200" dirty="0" smtClean="0"/>
            </a:br>
            <a:r>
              <a:rPr lang="en-US" sz="1200" dirty="0" smtClean="0"/>
              <a:t>   { </a:t>
            </a:r>
            <a:br>
              <a:rPr lang="en-US" sz="1200" dirty="0" smtClean="0"/>
            </a:br>
            <a:r>
              <a:rPr lang="en-US" sz="1200" dirty="0" smtClean="0"/>
              <a:t>    </a:t>
            </a:r>
            <a:r>
              <a:rPr lang="en-US" sz="1200" dirty="0" err="1" smtClean="0"/>
              <a:t>lcd_send_byte</a:t>
            </a:r>
            <a:r>
              <a:rPr lang="en-US" sz="1200" dirty="0" smtClean="0"/>
              <a:t>(0, LCD_INIT_STRING[</a:t>
            </a:r>
            <a:r>
              <a:rPr lang="en-US" sz="1200" dirty="0" err="1" smtClean="0"/>
              <a:t>i</a:t>
            </a:r>
            <a:r>
              <a:rPr lang="en-US" sz="1200" dirty="0" smtClean="0"/>
              <a:t>]); </a:t>
            </a:r>
            <a:br>
              <a:rPr lang="en-US" sz="1200" dirty="0" smtClean="0"/>
            </a:br>
            <a:r>
              <a:rPr lang="en-US" sz="1200" dirty="0" smtClean="0"/>
              <a:t>     </a:t>
            </a:r>
            <a:br>
              <a:rPr lang="en-US" sz="1200" dirty="0" smtClean="0"/>
            </a:br>
            <a:r>
              <a:rPr lang="en-US" sz="1200" dirty="0" smtClean="0"/>
              <a:t>    #</a:t>
            </a:r>
            <a:r>
              <a:rPr lang="en-US" sz="1200" dirty="0" err="1" smtClean="0"/>
              <a:t>ifndef</a:t>
            </a:r>
            <a:r>
              <a:rPr lang="en-US" sz="1200" dirty="0" smtClean="0"/>
              <a:t> USE_LCD_RW </a:t>
            </a:r>
            <a:br>
              <a:rPr lang="en-US" sz="1200" dirty="0" smtClean="0"/>
            </a:br>
            <a:r>
              <a:rPr lang="en-US" sz="1200" dirty="0" smtClean="0"/>
              <a:t>    </a:t>
            </a:r>
            <a:r>
              <a:rPr lang="en-US" sz="1200" dirty="0" err="1" smtClean="0"/>
              <a:t>delay_ms</a:t>
            </a:r>
            <a:r>
              <a:rPr lang="en-US" sz="1200" dirty="0" smtClean="0"/>
              <a:t>(5); </a:t>
            </a:r>
            <a:br>
              <a:rPr lang="en-US" sz="1200" dirty="0" smtClean="0"/>
            </a:br>
            <a:r>
              <a:rPr lang="en-US" sz="1200" dirty="0" smtClean="0"/>
              <a:t>    #</a:t>
            </a:r>
            <a:r>
              <a:rPr lang="en-US" sz="1200" dirty="0" err="1" smtClean="0"/>
              <a:t>endif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   } </a:t>
            </a:r>
            <a:br>
              <a:rPr lang="en-US" sz="1200" dirty="0" smtClean="0"/>
            </a:br>
            <a:r>
              <a:rPr lang="en-US" sz="1200" dirty="0" smtClean="0"/>
              <a:t>}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66421"/>
            <a:ext cx="487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Wait 15 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Send the first initial value (0x30) as nibble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Wait 5 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Send the second initial value (0x30) as nibble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Wait 5 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Send the third initial value (0x30) as nibble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Wait 5 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Select bus width (0x20 for 4-bit) as nibble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Send byte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Delay 5 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Programs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66421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software used to program the UCF is the mikroC compiler by MikroElektronika.  The reason for choosing this compiler is because: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Ease of use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Pre-written library functions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Free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Documentation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Support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The software used to convert the C code to a hex file and program it to the PIC chip is PICKit2 by Microchip. 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code for the UCF contains the following functions:</a:t>
            </a:r>
          </a:p>
          <a:p>
            <a:r>
              <a:rPr lang="en-US" dirty="0" smtClean="0"/>
              <a:t>Main</a:t>
            </a:r>
          </a:p>
          <a:p>
            <a:r>
              <a:rPr lang="en-US" dirty="0" smtClean="0"/>
              <a:t>Interrupt</a:t>
            </a:r>
          </a:p>
          <a:p>
            <a:r>
              <a:rPr lang="en-US" dirty="0" smtClean="0"/>
              <a:t>ADC</a:t>
            </a:r>
          </a:p>
          <a:p>
            <a:r>
              <a:rPr lang="en-US" smtClean="0"/>
              <a:t>Shutdown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44" b="21398"/>
          <a:stretch>
            <a:fillRect/>
          </a:stretch>
        </p:blipFill>
        <p:spPr bwMode="auto">
          <a:xfrm>
            <a:off x="825625" y="0"/>
            <a:ext cx="702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4" t="21351" r="2168" b="22602"/>
          <a:stretch>
            <a:fillRect/>
          </a:stretch>
        </p:blipFill>
        <p:spPr bwMode="auto">
          <a:xfrm>
            <a:off x="685800" y="9144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of U.C.F.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Changes – 12V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12V load was taken out of the design</a:t>
            </a:r>
          </a:p>
          <a:p>
            <a:pPr lvl="1"/>
            <a:r>
              <a:rPr lang="en-US" dirty="0" smtClean="0"/>
              <a:t>Efficiency will be improved</a:t>
            </a:r>
          </a:p>
          <a:p>
            <a:pPr lvl="1"/>
            <a:r>
              <a:rPr lang="en-US" dirty="0" smtClean="0"/>
              <a:t>Most devices use USB ports to charge a device</a:t>
            </a:r>
          </a:p>
          <a:p>
            <a:pPr lvl="1"/>
            <a:r>
              <a:rPr lang="en-US" dirty="0" smtClean="0"/>
              <a:t>Even automobile 12V ports have voltage regulators which bring voltage down to 5V</a:t>
            </a:r>
          </a:p>
          <a:p>
            <a:pPr lvl="1"/>
            <a:r>
              <a:rPr lang="en-US" dirty="0" smtClean="0"/>
              <a:t>Requires less circuit components</a:t>
            </a:r>
          </a:p>
          <a:p>
            <a:pPr lvl="2"/>
            <a:r>
              <a:rPr lang="en-US" dirty="0" smtClean="0"/>
              <a:t>Less money for us to spend, which from a marketing standpoint also means cheaper product for consumers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Changes – 12V Load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Won’t have to design a heat sink</a:t>
            </a:r>
          </a:p>
          <a:p>
            <a:pPr lvl="2"/>
            <a:r>
              <a:rPr lang="en-US" dirty="0" smtClean="0"/>
              <a:t>Heat sink would be required for regulating voltage from 14.8V down to 5V</a:t>
            </a:r>
          </a:p>
          <a:p>
            <a:pPr lvl="2"/>
            <a:r>
              <a:rPr lang="en-US" dirty="0" smtClean="0"/>
              <a:t>Now it’s only necessary to regulate from 6V down to 5V</a:t>
            </a:r>
          </a:p>
          <a:p>
            <a:pPr lvl="1"/>
            <a:r>
              <a:rPr lang="en-US" dirty="0" smtClean="0"/>
              <a:t>Main downside is the project complexity</a:t>
            </a:r>
          </a:p>
          <a:p>
            <a:pPr lvl="2"/>
            <a:r>
              <a:rPr lang="en-US" dirty="0" smtClean="0"/>
              <a:t>Complexity vs. Efficiency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Changes -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Battery was changed from 14.8V to 6V</a:t>
            </a:r>
          </a:p>
          <a:p>
            <a:pPr lvl="1"/>
            <a:r>
              <a:rPr lang="en-US" dirty="0" smtClean="0"/>
              <a:t>Kinetic generator would not be able to provide required 16.8V to charge the 14.8V battery</a:t>
            </a:r>
          </a:p>
          <a:p>
            <a:pPr lvl="1"/>
            <a:r>
              <a:rPr lang="en-US" dirty="0" smtClean="0"/>
              <a:t>On a cloudy day, solar panels would not provide enough voltage to charge the battery</a:t>
            </a:r>
          </a:p>
          <a:p>
            <a:pPr lvl="1"/>
            <a:r>
              <a:rPr lang="en-US" dirty="0" smtClean="0"/>
              <a:t>6V battery is less expensive</a:t>
            </a:r>
          </a:p>
          <a:p>
            <a:pPr lvl="1"/>
            <a:r>
              <a:rPr lang="en-US" dirty="0" smtClean="0"/>
              <a:t>Now we can regulate from 6V to 5V using a dc-dc converter efficiently</a:t>
            </a:r>
          </a:p>
          <a:p>
            <a:pPr lvl="2"/>
            <a:r>
              <a:rPr lang="en-US" dirty="0" smtClean="0"/>
              <a:t>Chose a 5V dc-dc converter by muRata which can operate between 4.75V and 28V</a:t>
            </a:r>
          </a:p>
          <a:p>
            <a:pPr lvl="2"/>
            <a:r>
              <a:rPr lang="en-US" dirty="0" smtClean="0"/>
              <a:t>95% efficiency</a:t>
            </a:r>
          </a:p>
          <a:p>
            <a:pPr lvl="2"/>
            <a:r>
              <a:rPr lang="en-US" dirty="0" smtClean="0"/>
              <a:t>Will allow for design flexibility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&amp; Requirements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Contain a DC input connector for the DC wall adapter</a:t>
            </a:r>
          </a:p>
          <a:p>
            <a:endParaRPr lang="en-US" dirty="0" smtClean="0"/>
          </a:p>
          <a:p>
            <a:r>
              <a:rPr lang="en-US" dirty="0" smtClean="0"/>
              <a:t>Contain a USB connector as a power output to 5 V electronic devices</a:t>
            </a:r>
          </a:p>
          <a:p>
            <a:endParaRPr lang="en-US" dirty="0" smtClean="0"/>
          </a:p>
          <a:p>
            <a:r>
              <a:rPr lang="en-US" dirty="0" smtClean="0"/>
              <a:t>Contain a button to turn on and off the device</a:t>
            </a:r>
          </a:p>
          <a:p>
            <a:pPr lvl="1"/>
            <a:r>
              <a:rPr lang="en-US" dirty="0" smtClean="0"/>
              <a:t>Button will be able to turn on the backlight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 battery detection function will automatically shut down the unit to preserve the battery</a:t>
            </a:r>
          </a:p>
          <a:p>
            <a:endParaRPr lang="en-US" dirty="0" smtClean="0"/>
          </a:p>
          <a:p>
            <a:r>
              <a:rPr lang="en-US" dirty="0" smtClean="0"/>
              <a:t>Wall wart charging circuit will fast charge and then trickle charge the battery</a:t>
            </a:r>
          </a:p>
          <a:p>
            <a:pPr lvl="1"/>
            <a:r>
              <a:rPr lang="en-US" dirty="0" smtClean="0"/>
              <a:t>Will also charge the USB device at the same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Changes – Battery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battery is changed from Li-ion to NiMH</a:t>
            </a:r>
          </a:p>
          <a:p>
            <a:pPr lvl="1"/>
            <a:r>
              <a:rPr lang="en-US" dirty="0" smtClean="0"/>
              <a:t>Main reason is because of charging complexity</a:t>
            </a:r>
          </a:p>
          <a:p>
            <a:pPr lvl="2"/>
            <a:r>
              <a:rPr lang="en-US" dirty="0" smtClean="0"/>
              <a:t>NiMH has been recommended by other engineers because it has higher tolerances for charging</a:t>
            </a:r>
          </a:p>
          <a:p>
            <a:pPr lvl="1"/>
            <a:r>
              <a:rPr lang="en-US" dirty="0" smtClean="0"/>
              <a:t>Safety is improved</a:t>
            </a:r>
          </a:p>
          <a:p>
            <a:pPr lvl="1"/>
            <a:r>
              <a:rPr lang="en-US" dirty="0" smtClean="0"/>
              <a:t>Cost is reduced to 1/3 of Li-ion</a:t>
            </a:r>
          </a:p>
          <a:p>
            <a:pPr lvl="1"/>
            <a:r>
              <a:rPr lang="en-US" dirty="0" smtClean="0"/>
              <a:t>Downside of using NiMH over Li-ion is weight</a:t>
            </a:r>
          </a:p>
          <a:p>
            <a:pPr lvl="2"/>
            <a:r>
              <a:rPr lang="en-US" dirty="0" smtClean="0"/>
              <a:t>Negligible for our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Plans for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Assemble solar module</a:t>
            </a:r>
          </a:p>
          <a:p>
            <a:r>
              <a:rPr lang="en-US" dirty="0" smtClean="0"/>
              <a:t>Display characters on LCD</a:t>
            </a:r>
          </a:p>
          <a:p>
            <a:r>
              <a:rPr lang="en-US" dirty="0" smtClean="0"/>
              <a:t>Test ADC ports with: </a:t>
            </a:r>
          </a:p>
          <a:p>
            <a:pPr lvl="1"/>
            <a:r>
              <a:rPr lang="en-US" dirty="0" smtClean="0"/>
              <a:t>Solar module</a:t>
            </a:r>
          </a:p>
          <a:p>
            <a:pPr lvl="1"/>
            <a:r>
              <a:rPr lang="en-US" dirty="0" smtClean="0"/>
              <a:t>Kinetic generator</a:t>
            </a:r>
          </a:p>
          <a:p>
            <a:pPr lvl="1"/>
            <a:r>
              <a:rPr lang="en-US" dirty="0" smtClean="0"/>
              <a:t>Wall outlet</a:t>
            </a:r>
          </a:p>
          <a:p>
            <a:r>
              <a:rPr lang="en-US" dirty="0" smtClean="0"/>
              <a:t>Assemble charging circuit</a:t>
            </a:r>
          </a:p>
          <a:p>
            <a:r>
              <a:rPr lang="en-US" dirty="0" smtClean="0"/>
              <a:t>Test charging battery with input sources</a:t>
            </a:r>
          </a:p>
          <a:p>
            <a:r>
              <a:rPr lang="en-US" dirty="0" smtClean="0"/>
              <a:t>Design PCB layout and send in to be manufactured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351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288758">
                <a:tc>
                  <a:txBody>
                    <a:bodyPr/>
                    <a:lstStyle/>
                    <a:p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r>
                        <a:rPr lang="en-US" baseline="0" dirty="0" smtClean="0"/>
                        <a:t> Cost (to date)</a:t>
                      </a:r>
                      <a:endParaRPr lang="en-US" dirty="0"/>
                    </a:p>
                  </a:txBody>
                  <a:tcPr/>
                </a:tc>
              </a:tr>
              <a:tr h="505326">
                <a:tc>
                  <a:txBody>
                    <a:bodyPr/>
                    <a:lstStyle/>
                    <a:p>
                      <a:r>
                        <a:rPr lang="en-US" dirty="0" smtClean="0"/>
                        <a:t>Kinetic</a:t>
                      </a:r>
                      <a:r>
                        <a:rPr lang="en-US" baseline="0" dirty="0" smtClean="0"/>
                        <a:t> Generator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758">
                <a:tc>
                  <a:txBody>
                    <a:bodyPr/>
                    <a:lstStyle/>
                    <a:p>
                      <a:r>
                        <a:rPr lang="en-US" dirty="0" smtClean="0"/>
                        <a:t>LCD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5326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 and</a:t>
                      </a:r>
                      <a:r>
                        <a:rPr lang="en-US" baseline="0" dirty="0" smtClean="0"/>
                        <a:t> 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</a:tr>
              <a:tr h="288758">
                <a:tc>
                  <a:txBody>
                    <a:bodyPr/>
                    <a:lstStyle/>
                    <a:p>
                      <a:r>
                        <a:rPr lang="en-US" dirty="0" smtClean="0"/>
                        <a:t>Solar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$48</a:t>
                      </a:r>
                    </a:p>
                  </a:txBody>
                  <a:tcPr/>
                </a:tc>
              </a:tr>
              <a:tr h="288758">
                <a:tc>
                  <a:txBody>
                    <a:bodyPr/>
                    <a:lstStyle/>
                    <a:p>
                      <a:r>
                        <a:rPr lang="en-US" dirty="0" smtClean="0"/>
                        <a:t>MCU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</a:t>
                      </a:r>
                    </a:p>
                  </a:txBody>
                  <a:tcPr/>
                </a:tc>
              </a:tr>
              <a:tr h="288758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8758"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$60</a:t>
                      </a:r>
                    </a:p>
                  </a:txBody>
                  <a:tcPr/>
                </a:tc>
              </a:tr>
              <a:tr h="288758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758">
                <a:tc>
                  <a:txBody>
                    <a:bodyPr/>
                    <a:lstStyle/>
                    <a:p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/>
                </a:tc>
              </a:tr>
              <a:tr h="288758">
                <a:tc>
                  <a:txBody>
                    <a:bodyPr/>
                    <a:lstStyle/>
                    <a:p>
                      <a:r>
                        <a:rPr lang="en-US" dirty="0" smtClean="0"/>
                        <a:t>Miscellaneous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$150</a:t>
                      </a:r>
                    </a:p>
                  </a:txBody>
                  <a:tcPr/>
                </a:tc>
              </a:tr>
              <a:tr h="505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$723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$348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18344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Part Type</a:t>
                      </a:r>
                      <a:endParaRPr lang="en-US" dirty="0"/>
                    </a:p>
                  </a:txBody>
                  <a:tcPr/>
                </a:tc>
              </a:tr>
              <a:tr h="71834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Solar Panels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75mm x 75mm</a:t>
                      </a:r>
                    </a:p>
                    <a:p>
                      <a:pPr algn="ctr"/>
                      <a:r>
                        <a:rPr lang="en-US" dirty="0" smtClean="0"/>
                        <a:t>300mA,  0.55V</a:t>
                      </a:r>
                      <a:endParaRPr lang="en-US" dirty="0"/>
                    </a:p>
                  </a:txBody>
                  <a:tcPr/>
                </a:tc>
              </a:tr>
              <a:tr h="71834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Kinetic Generator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Motor</a:t>
                      </a:r>
                      <a:r>
                        <a:rPr lang="en-US" baseline="0" dirty="0" smtClean="0"/>
                        <a:t> with</a:t>
                      </a:r>
                      <a:r>
                        <a:rPr lang="en-US" dirty="0" smtClean="0"/>
                        <a:t> gears</a:t>
                      </a:r>
                      <a:endParaRPr lang="en-US" dirty="0"/>
                    </a:p>
                  </a:txBody>
                  <a:tcPr/>
                </a:tc>
              </a:tr>
              <a:tr h="71834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7.2 V </a:t>
                      </a:r>
                      <a:r>
                        <a:rPr lang="en-US" dirty="0" err="1" smtClean="0"/>
                        <a:t>NiMH</a:t>
                      </a:r>
                      <a:endParaRPr lang="en-US" dirty="0"/>
                    </a:p>
                  </a:txBody>
                  <a:tcPr/>
                </a:tc>
              </a:tr>
              <a:tr h="71834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Microcontroller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PIC16F690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1834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LCD (16x2 Character)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HD44780</a:t>
                      </a:r>
                      <a:r>
                        <a:rPr lang="en-US" baseline="0" dirty="0" smtClean="0"/>
                        <a:t> Driver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Power Output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5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632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Typical Voltage (DC)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Maximum Voltage (DC)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Maximum</a:t>
                      </a:r>
                    </a:p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</a:tr>
              <a:tr h="96321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Solar Panel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7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200 </a:t>
                      </a:r>
                      <a:r>
                        <a:rPr lang="en-US" dirty="0" err="1" smtClean="0"/>
                        <a:t>mA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</a:tr>
              <a:tr h="96321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Kinetic</a:t>
                      </a:r>
                      <a:r>
                        <a:rPr lang="en-US" baseline="0" dirty="0" smtClean="0"/>
                        <a:t> Generator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8.5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11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200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400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</a:tr>
              <a:tr h="96321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Wall Outlet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 15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2500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2500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Solar Array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1" t="16836" r="8330" b="7401"/>
          <a:stretch>
            <a:fillRect/>
          </a:stretch>
        </p:blipFill>
        <p:spPr bwMode="auto">
          <a:xfrm>
            <a:off x="685800" y="2362200"/>
            <a:ext cx="723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1709</Words>
  <Application>Microsoft Office PowerPoint</Application>
  <PresentationFormat>On-screen Show (4:3)</PresentationFormat>
  <Paragraphs>427</Paragraphs>
  <Slides>64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Universal Charging Friend U.C.F.</vt:lpstr>
      <vt:lpstr>Overview of the Project</vt:lpstr>
      <vt:lpstr>Overview</vt:lpstr>
      <vt:lpstr>Project Goals and Objectives</vt:lpstr>
      <vt:lpstr>Specifications &amp; Requirements</vt:lpstr>
      <vt:lpstr>Specifications &amp; Requirements</vt:lpstr>
      <vt:lpstr>Main Components</vt:lpstr>
      <vt:lpstr>Power Output Table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Deployment of Solar Array</vt:lpstr>
      <vt:lpstr>Module Locking Device</vt:lpstr>
      <vt:lpstr>Available Charging Area</vt:lpstr>
      <vt:lpstr>Solar Power Available</vt:lpstr>
      <vt:lpstr>Slide 28</vt:lpstr>
      <vt:lpstr>Solar Cell Output</vt:lpstr>
      <vt:lpstr>Solar Cell Choices</vt:lpstr>
      <vt:lpstr>Solar Cell Specifications</vt:lpstr>
      <vt:lpstr>Solar Testing</vt:lpstr>
      <vt:lpstr>Designing the Kinetic Generator</vt:lpstr>
      <vt:lpstr>Design Option #1</vt:lpstr>
      <vt:lpstr>Design Option #2</vt:lpstr>
      <vt:lpstr>Design Option #3</vt:lpstr>
      <vt:lpstr>  Final Design of Kinetic Generator</vt:lpstr>
      <vt:lpstr>Design Considerations for the Battery</vt:lpstr>
      <vt:lpstr>Determining the best battery for the UCF</vt:lpstr>
      <vt:lpstr>Ni-MH Battery</vt:lpstr>
      <vt:lpstr>General Schematic for Battery Charger</vt:lpstr>
      <vt:lpstr>Voltage Measurement</vt:lpstr>
      <vt:lpstr>Current Measurement </vt:lpstr>
      <vt:lpstr>Temperature Measurement</vt:lpstr>
      <vt:lpstr>Microcontroller: PIC16F690</vt:lpstr>
      <vt:lpstr>MCU Pinout</vt:lpstr>
      <vt:lpstr>MCU Routines</vt:lpstr>
      <vt:lpstr>LCD Display Requirements</vt:lpstr>
      <vt:lpstr>LCD Features</vt:lpstr>
      <vt:lpstr>LCD to MCU Connections</vt:lpstr>
      <vt:lpstr>Writing Data and Commands</vt:lpstr>
      <vt:lpstr>Initialize LCD</vt:lpstr>
      <vt:lpstr>Software Programs</vt:lpstr>
      <vt:lpstr>Software Code</vt:lpstr>
      <vt:lpstr>Slide 55</vt:lpstr>
      <vt:lpstr>Block Diagram of U.C.F.</vt:lpstr>
      <vt:lpstr>Design Changes – 12V Load</vt:lpstr>
      <vt:lpstr>Design Changes – 12V Load (Cont.)</vt:lpstr>
      <vt:lpstr>Design Changes - Battery</vt:lpstr>
      <vt:lpstr>Design Changes – Battery (Cont.)</vt:lpstr>
      <vt:lpstr>Immediate Plans for Success</vt:lpstr>
      <vt:lpstr>Budget </vt:lpstr>
      <vt:lpstr>Current Progress Summary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MICROCONTROLLER</dc:title>
  <dc:creator>Melanie</dc:creator>
  <cp:lastModifiedBy>Michael</cp:lastModifiedBy>
  <cp:revision>102</cp:revision>
  <dcterms:created xsi:type="dcterms:W3CDTF">2010-09-08T22:59:44Z</dcterms:created>
  <dcterms:modified xsi:type="dcterms:W3CDTF">2010-11-27T19:14:29Z</dcterms:modified>
</cp:coreProperties>
</file>